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8"/>
  </p:notesMasterIdLst>
  <p:sldIdLst>
    <p:sldId id="713" r:id="rId3"/>
    <p:sldId id="646" r:id="rId4"/>
    <p:sldId id="647" r:id="rId5"/>
    <p:sldId id="648" r:id="rId6"/>
    <p:sldId id="649" r:id="rId7"/>
    <p:sldId id="651" r:id="rId8"/>
    <p:sldId id="655" r:id="rId9"/>
    <p:sldId id="716" r:id="rId10"/>
    <p:sldId id="645" r:id="rId11"/>
    <p:sldId id="659" r:id="rId12"/>
    <p:sldId id="660" r:id="rId13"/>
    <p:sldId id="661" r:id="rId14"/>
    <p:sldId id="662" r:id="rId15"/>
    <p:sldId id="663" r:id="rId16"/>
    <p:sldId id="665" r:id="rId17"/>
    <p:sldId id="667" r:id="rId18"/>
    <p:sldId id="668" r:id="rId19"/>
    <p:sldId id="671" r:id="rId20"/>
    <p:sldId id="673" r:id="rId21"/>
    <p:sldId id="678" r:id="rId22"/>
    <p:sldId id="705" r:id="rId23"/>
    <p:sldId id="682" r:id="rId24"/>
    <p:sldId id="683" r:id="rId25"/>
    <p:sldId id="688" r:id="rId26"/>
    <p:sldId id="689" r:id="rId27"/>
    <p:sldId id="691" r:id="rId28"/>
    <p:sldId id="710" r:id="rId29"/>
    <p:sldId id="717" r:id="rId30"/>
    <p:sldId id="718" r:id="rId31"/>
    <p:sldId id="719" r:id="rId32"/>
    <p:sldId id="720" r:id="rId33"/>
    <p:sldId id="721" r:id="rId34"/>
    <p:sldId id="722" r:id="rId35"/>
    <p:sldId id="723" r:id="rId36"/>
    <p:sldId id="724" r:id="rId37"/>
    <p:sldId id="657" r:id="rId38"/>
    <p:sldId id="658" r:id="rId39"/>
    <p:sldId id="726" r:id="rId40"/>
    <p:sldId id="727" r:id="rId41"/>
    <p:sldId id="728" r:id="rId42"/>
    <p:sldId id="729" r:id="rId43"/>
    <p:sldId id="730" r:id="rId44"/>
    <p:sldId id="731" r:id="rId45"/>
    <p:sldId id="732" r:id="rId46"/>
    <p:sldId id="733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77278" autoAdjust="0"/>
  </p:normalViewPr>
  <p:slideViewPr>
    <p:cSldViewPr>
      <p:cViewPr>
        <p:scale>
          <a:sx n="75" d="100"/>
          <a:sy n="75" d="100"/>
        </p:scale>
        <p:origin x="148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94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970E3-E969-4B5B-B387-9B817F0C226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73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January 2, 2024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January 2, 2024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334391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49885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226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930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8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62533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664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93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806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85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04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2024-01-02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9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71495" y="1628800"/>
            <a:ext cx="777463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Introduction to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deep learning</a:t>
            </a:r>
          </a:p>
        </p:txBody>
      </p:sp>
      <p:sp>
        <p:nvSpPr>
          <p:cNvPr id="4" name="직사각형 2"/>
          <p:cNvSpPr/>
          <p:nvPr/>
        </p:nvSpPr>
        <p:spPr>
          <a:xfrm>
            <a:off x="1037492" y="429309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79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나눔바른고딕OTF Bold" charset="-127"/>
              </a:rPr>
              <a:t>Convolutional neural network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AlexNet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>
                <a:latin typeface="나눔바른고딕OTF Bold" charset="-127"/>
                <a:ea typeface="나눔바른고딕OTF Bold" charset="-127"/>
              </a:rPr>
              <a:t>GoogleLeNet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나눔바른고딕OTF Bold" charset="-127"/>
              </a:rPr>
              <a:t>Algorithms behind AlphaGo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나눔바른고딕OTF Bold" charset="-127"/>
                <a:ea typeface="나눔바른고딕OTF Bold" charset="-127"/>
              </a:rPr>
              <a:t>SL Policy Network</a:t>
            </a:r>
            <a:endParaRPr lang="ko-KR" altLang="en-US" b="1" dirty="0">
              <a:solidFill>
                <a:srgbClr val="FFC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Rollout net</a:t>
            </a:r>
          </a:p>
          <a:p>
            <a:r>
              <a:rPr lang="en-US" altLang="ko-KR" b="1" dirty="0">
                <a:solidFill>
                  <a:srgbClr val="7030A0"/>
                </a:solidFill>
                <a:latin typeface="나눔바른고딕OTF Bold" charset="-127"/>
                <a:ea typeface="나눔바른고딕OTF Bold" charset="-127"/>
              </a:rPr>
              <a:t>Value net</a:t>
            </a:r>
            <a:endParaRPr lang="ko-KR" altLang="en-US" b="1" dirty="0">
              <a:solidFill>
                <a:srgbClr val="7030A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RL net</a:t>
            </a:r>
            <a:endParaRPr lang="ko-KR" altLang="en-US" b="1" dirty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260648"/>
            <a:ext cx="8575200" cy="654032"/>
          </a:xfrm>
        </p:spPr>
        <p:txBody>
          <a:bodyPr/>
          <a:lstStyle/>
          <a:p>
            <a:r>
              <a:rPr kumimoji="1" lang="en-US" altLang="ko-KR" dirty="0">
                <a:cs typeface="나눔바른고딕OTF Bold" charset="-127"/>
              </a:rPr>
              <a:t>Regularization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70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Main purpose is to avoid “</a:t>
            </a:r>
            <a:r>
              <a:rPr lang="en-US" altLang="ko-KR" sz="24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OverFitting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”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나눔바른고딕OTF Bold" charset="-127"/>
              </a:rPr>
              <a:t>Optimization Methods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나눔바른고딕OTF Bold" charset="-127"/>
              </a:rPr>
              <a:t>Restricted Boltzmann machine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Detection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SPP net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Fast 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Faster 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>
                <a:latin typeface="나눔바른고딕OTF Bold" charset="-127"/>
                <a:ea typeface="나눔바른고딕OTF Bold" charset="-127"/>
              </a:rPr>
              <a:pPr/>
              <a:t>17</a:t>
            </a:fld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322" y="2829797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(Cell)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365104"/>
            <a:ext cx="2015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Hidden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Forget Gate</a:t>
            </a:r>
            <a:endParaRPr lang="ko-KR" altLang="en-US" sz="20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93736" y="6505093"/>
            <a:ext cx="44004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Input Gate</a:t>
            </a:r>
            <a:endParaRPr lang="ko-KR" altLang="en-US" sz="20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Output Gate</a:t>
            </a:r>
            <a:endParaRPr lang="ko-KR" altLang="en-US" sz="20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74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892" y="5614640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Input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57044" y="1268760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Output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294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0070C0"/>
                </a:solidFill>
                <a:latin typeface="나눔바른고딕OTF Bold" charset="-127"/>
                <a:ea typeface="나눔바른고딕OTF Bold" charset="-127"/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1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4851" r="16926" b="39500"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BarunGothicOTF" charset="-127"/>
                <a:ea typeface="NanumBarunGothicOTF" charset="-127"/>
                <a:cs typeface="NanumBarunGothicOTF" charset="-127"/>
              </a:rPr>
              <a:t>Deep learning</a:t>
            </a:r>
            <a:endParaRPr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6264" y="1471108"/>
            <a:ext cx="8568952" cy="1882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Deep learning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is a branch of machine learning based on a set of algorithms that attempt to model high-level abstractions in data by using multiple processing layers, with complex structures or otherwise, composed of multiple non-linear transformations.”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264" y="1111068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Wikipedia says: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01008"/>
            <a:ext cx="4417480" cy="29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49036" y="4325200"/>
            <a:ext cx="119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Machine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Learning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69848" y="4005064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High-level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abstraction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5124" y="4390529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Network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+ Alpha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96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 Board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07" y="1119188"/>
            <a:ext cx="7624985" cy="5262562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9" y="1119188"/>
            <a:ext cx="324250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78" y="1119188"/>
            <a:ext cx="530304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Variational Autoencoder (VAE)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15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275451" y="1484784"/>
            <a:ext cx="8566720" cy="2018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Introduction to CNNs</a:t>
            </a:r>
          </a:p>
        </p:txBody>
      </p:sp>
      <p:sp>
        <p:nvSpPr>
          <p:cNvPr id="6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25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807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4341" y="1214203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onvolutional </a:t>
            </a: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eural </a:t>
            </a:r>
            <a:r>
              <a:rPr kumimoji="1" lang="en-US" altLang="ko-K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1" y="1953509"/>
            <a:ext cx="7560840" cy="27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4342" y="4777727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This is pretty much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everything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about the convolutional neural network.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341" y="5709450"/>
            <a:ext cx="738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Convolution + Subsampling + Full Connection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29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1484784"/>
            <a:ext cx="7704856" cy="47525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374" y="1023119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Artificial Intelligence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91680" y="2191023"/>
            <a:ext cx="5760640" cy="345638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6215" y="1700808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Machine Learning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2825254"/>
            <a:ext cx="4608512" cy="24759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6215" y="2362721"/>
            <a:ext cx="35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Deep learning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83768" y="3458616"/>
            <a:ext cx="1224136" cy="162656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3770" y="2979537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MLP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23928" y="3476031"/>
            <a:ext cx="1224136" cy="162656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3930" y="2996952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CNN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64088" y="3476031"/>
            <a:ext cx="1224136" cy="162656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90" y="2996952"/>
            <a:ext cx="1224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RNN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lang="en-US" altLang="ko-KR" dirty="0">
                <a:latin typeface="NanumBarunGothicOTF" charset="-127"/>
                <a:ea typeface="NanumBarunGothicOTF" charset="-127"/>
                <a:cs typeface="NanumBarunGothicOTF" charset="-127"/>
              </a:rPr>
              <a:t>Deep learning</a:t>
            </a:r>
            <a:endParaRPr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7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048" y="1265419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CNNs are basically layers of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convolutions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 followed by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subsampling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 and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fully connected layers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.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047" y="2248816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Intuitively speaking,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convolutions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 and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subsampling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layers works as feature extraction layers while a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fully connected layer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BarunGothicOTF" charset="-127"/>
                <a:ea typeface="NanumBarunGothicOTF" charset="-127"/>
                <a:cs typeface="NanumBarunGothicOTF" charset="-127"/>
              </a:rPr>
              <a:t>classifies which category current input belongs to using extracted features.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3" y="3965980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so powerful?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767048" y="6546038"/>
            <a:ext cx="108233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https://starwarsanon.wordpress.com/tag/darth-sidious-vs-yoda/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3708703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Local Invariance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7" name="Picture 2" descr="https://starwarsanon.files.wordpress.com/2014/10/if-so-powerful-you-are-why-lea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63" y="993247"/>
            <a:ext cx="6231673" cy="26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4181870"/>
            <a:ext cx="8153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Loosely speaking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, as the convolution filters are ‘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sliding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’ over the input image, the exact location of the object we want to find does not matter much.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5" y="5582872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Compositionality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127" y="6063679"/>
            <a:ext cx="882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There is a hierarchy in CNNs. It is GOOD!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68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7437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http://deeplearning.stanford.edu/wiki/index.php/Feature_extraction_using_convolution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79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937343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356992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What is the size of the input?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395105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What is the size of the output?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54512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What is the size of the filter?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139190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What is the size of the zero-padding?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𝑜𝑢𝑡</m:t>
                        </m:r>
                      </m:sub>
                    </m:sSub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ko-K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바른고딕OTF Bold" charset="-127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ko-K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𝑖𝑛</m:t>
                            </m:r>
                          </m:sub>
                        </m:s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+2∗</m:t>
                        </m:r>
                        <m:sSub>
                          <m:sSubPr>
                            <m:ctrlPr>
                              <a:rPr kumimoji="0" lang="en-US" altLang="ko-K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바른고딕OTF Bold" charset="-127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ko-K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ko-K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바른고딕OTF Bold" charset="-127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ko-K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나눔바른고딕OTF Bold" charset="-127"/>
                                <a:cs typeface="+mn-cs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+1</m:t>
                    </m:r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=5</m:t>
                    </m:r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𝑜𝑢𝑡</m:t>
                        </m:r>
                      </m:sub>
                    </m:sSub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=5</m:t>
                    </m:r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𝑓𝑖𝑙𝑡𝑒𝑟</m:t>
                        </m:r>
                      </m:sub>
                    </m:sSub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=3</m:t>
                    </m:r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blipFill rotWithShape="0">
                <a:blip r:embed="rId6"/>
                <a:stretch>
                  <a:fillRect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𝑝𝑎𝑑𝑑𝑖𝑛𝑔</m:t>
                        </m:r>
                      </m:sub>
                    </m:sSub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=1</m:t>
                    </m:r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blipFill rotWithShape="0"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5=</m:t>
                    </m:r>
                    <m:d>
                      <m:d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바른고딕OTF Bold" charset="-127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  <a:ea typeface="나눔바른고딕OTF Bold" charset="-127"/>
                            <a:cs typeface="+mn-cs"/>
                          </a:rPr>
                          <m:t>5+2∗1−3</m:t>
                        </m:r>
                      </m:e>
                    </m:d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+1</m:t>
                    </m:r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4" descr="http://s.hswstatic.com/gif/running-strid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86" y="1412776"/>
            <a:ext cx="6569382" cy="43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(Left) Stride size: 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(Right) Stride size: 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If stride size equals the filter size, there will be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no overlapping.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[filter_height, filter_width, in_channels, out_channels]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[batch, in_height=4, in_width=4, in_chnnel=3]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[filter_height=3, filter_width=3, in_channels=3, out_channels=7]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[batch, in_height, in_width, in_chnnel]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6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[filter_height=3, filter_width=3, in_channels=3, out_channels=7]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1219" y="4704225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[batch, in_height=4, in_width=4, in_chnnel=3]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What is the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number of parameters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rPr>
              <a:t>in this convolution layer?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  <a:sym typeface="Wingdings" panose="05000000000000000000" pitchFamily="2" charset="2"/>
                  </a:rPr>
                  <a:t></a:t>
                </a: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ko-K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𝟏𝟖𝟗</m:t>
                    </m:r>
                    <m:r>
                      <a:rPr kumimoji="0" lang="en-US" altLang="ko-K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= </m:t>
                    </m:r>
                    <m:r>
                      <a:rPr kumimoji="0" lang="en-US" altLang="ko-KR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𝟑</m:t>
                    </m:r>
                    <m:r>
                      <a:rPr kumimoji="0" lang="en-US" altLang="ko-KR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∗</m:t>
                    </m:r>
                    <m:r>
                      <a:rPr kumimoji="0" lang="en-US" altLang="ko-KR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𝟑</m:t>
                    </m:r>
                    <m:r>
                      <a:rPr kumimoji="0" lang="en-US" altLang="ko-KR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∗</m:t>
                    </m:r>
                    <m:r>
                      <a:rPr kumimoji="0" lang="en-US" altLang="ko-KR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𝟑</m:t>
                    </m:r>
                    <m:r>
                      <a:rPr kumimoji="0" lang="en-US" altLang="ko-K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∗</m:t>
                    </m:r>
                    <m:r>
                      <a:rPr kumimoji="0" lang="en-US" altLang="ko-K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  <a:ea typeface="나눔바른고딕OTF Bold" charset="-127"/>
                        <a:cs typeface="+mn-cs"/>
                      </a:rPr>
                      <m:t>𝟕</m:t>
                    </m:r>
                  </m:oMath>
                </a14:m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나눔바른고딕OTF Bold" charset="-127"/>
                    <a:ea typeface="나눔바른고딕OTF Bold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4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65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0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BarunGothicOTF" charset="-127"/>
                <a:ea typeface="NanumBarunGothicOTF" charset="-127"/>
                <a:cs typeface="NanumBarunGothicOTF" charset="-127"/>
              </a:rPr>
              <a:t>Is it brand new?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41808" y="1268760"/>
            <a:ext cx="0" cy="4824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57832" y="126876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Neural Nets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3126" y="1268760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McCulloch &amp; Pitt 1943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57831" y="1821270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Percept</a:t>
            </a:r>
            <a:r>
              <a:rPr lang="en-US" altLang="ko-KR" sz="20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3126" y="1821270"/>
            <a:ext cx="212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Rosenblatt 1958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7830" y="2492896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RNN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3126" y="2492896"/>
            <a:ext cx="2083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Grossberg 1973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7828" y="2936719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CNN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3126" y="2936719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Fukushima 1979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57827" y="3672579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RBM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53125" y="3645024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Hinton 1999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57826" y="4341550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3124" y="4341550"/>
            <a:ext cx="16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Hinton 2006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7826" y="4755966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D-AE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3126" y="4757082"/>
            <a:ext cx="175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Vincent 2008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Picture 2" descr="http://news.donga.com/IMAGE/2004/05/19/6920790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5" y="1294160"/>
            <a:ext cx="1772407" cy="118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mage.chosun.com/sitedata/image/200807/08/2008070800095_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43"/>
          <a:stretch/>
        </p:blipFill>
        <p:spPr bwMode="auto">
          <a:xfrm>
            <a:off x="759055" y="2564139"/>
            <a:ext cx="1772407" cy="10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i1.ruliweb.daumcdn.net/uf/image/U01/ruliweb/515815A93D11B900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7" y="3723187"/>
            <a:ext cx="1765635" cy="11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33b9dcd9585eed54381606d91be9cff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9" y="4966568"/>
            <a:ext cx="1758863" cy="11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957832" y="5322694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AlexNet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3126" y="5315302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Alex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57832" y="5742841"/>
            <a:ext cx="233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GoogLeNet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53124" y="5748204"/>
            <a:ext cx="1861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Szegedy 2015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8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4" grpId="0"/>
      <p:bldP spid="25" grpId="0"/>
      <p:bldP spid="26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2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07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08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10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2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바른고딕OTF Bold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바른고딕OTF Bold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BarunGothicOTF" charset="-127"/>
                <a:ea typeface="NanumBarunGothicOTF" charset="-127"/>
                <a:cs typeface="NanumBarunGothicOTF" charset="-127"/>
              </a:rPr>
              <a:t>Inspired by nature?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980728"/>
            <a:ext cx="3804503" cy="503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70223"/>
            <a:ext cx="2209491" cy="19267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1481" y="6063679"/>
            <a:ext cx="399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Adobe Fan Heiti Std B" pitchFamily="34" charset="-128"/>
                <a:cs typeface="+mn-cs"/>
              </a:rPr>
              <a:t>Sure there is some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Adobe Fan Heiti Std B" pitchFamily="34" charset="-128"/>
                <a:cs typeface="+mn-cs"/>
              </a:rPr>
              <a:t>resemblance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Adobe Fan Heiti Std B" pitchFamily="34" charset="-128"/>
                <a:cs typeface="+mn-cs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3579"/>
            <a:ext cx="3871619" cy="293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860032" y="4001120"/>
            <a:ext cx="4132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L'Avion III de Clement Ader, 1897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4312" y="6050979"/>
            <a:ext cx="3185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Adobe Fan Heiti Std B" pitchFamily="34" charset="-128"/>
                <a:cs typeface="+mn-cs"/>
              </a:rPr>
              <a:t>But, do not go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Adobe Fan Heiti Std B" pitchFamily="34" charset="-128"/>
                <a:cs typeface="+mn-cs"/>
              </a:rPr>
              <a:t>TOO FAR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Adobe Fan Heiti Std B" pitchFamily="34" charset="-128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Picture 10" descr="http://media.kotaku.foxtrot.future.net.uk/wp-content/uploads/sites/52/2015/06/gta-jet-620x34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5" b="20769"/>
          <a:stretch/>
        </p:blipFill>
        <p:spPr bwMode="auto">
          <a:xfrm>
            <a:off x="4932039" y="4470901"/>
            <a:ext cx="3871619" cy="147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926832" y="6453336"/>
            <a:ext cx="318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Slide credit: Yann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LeCun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5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BarunGothicOTF" charset="-127"/>
                <a:ea typeface="NanumBarunGothicOTF" charset="-127"/>
                <a:cs typeface="NanumBarunGothicOTF" charset="-127"/>
              </a:rPr>
              <a:t>Theory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52" y="1268760"/>
            <a:ext cx="6248400" cy="4448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7723" y="5726727"/>
            <a:ext cx="1909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Adobe Fan Heiti Std B" pitchFamily="34" charset="-128"/>
                <a:cs typeface="+mn-cs"/>
              </a:rPr>
              <a:t>Cited &gt; 12,000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Adobe Fan Heiti Std B" pitchFamily="34" charset="-128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5" y="1700808"/>
            <a:ext cx="7571536" cy="35093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BarunGothicOTF" charset="-127"/>
                <a:ea typeface="NanumBarunGothicOTF" charset="-127"/>
                <a:cs typeface="NanumBarunGothicOTF" charset="-127"/>
              </a:rPr>
              <a:t>Deep learning tools?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24" y="1484784"/>
            <a:ext cx="6597036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7364" y="2782669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Torch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3440" y="2507640"/>
            <a:ext cx="223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TensorFlow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688" y="2784513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Caffe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7528" y="2026940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MatConvNet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Theano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9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BarunGothicOTF" charset="-127"/>
                <a:ea typeface="NanumBarunGothicOTF" charset="-127"/>
                <a:cs typeface="NanumBarunGothicOTF" charset="-127"/>
              </a:rPr>
              <a:t>White to black</a:t>
            </a:r>
            <a:endParaRPr kumimoji="1" lang="ko-KR" altLang="en-US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7199" y="1772816"/>
            <a:ext cx="822960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55679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Course Contents</a:t>
            </a:r>
          </a:p>
        </p:txBody>
      </p:sp>
      <p:sp>
        <p:nvSpPr>
          <p:cNvPr id="7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(sungjoon.choi@cpslab.snu.ac.kr)</a:t>
            </a:r>
            <a:endParaRPr lang="ko-KR" altLang="en-US" sz="2400" b="1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33147</TotalTime>
  <Words>739</Words>
  <Application>Microsoft Office PowerPoint</Application>
  <PresentationFormat>화면 슬라이드 쇼(4:3)</PresentationFormat>
  <Paragraphs>192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Meiryo UI</vt:lpstr>
      <vt:lpstr>Microsoft YaHei</vt:lpstr>
      <vt:lpstr>NanumBarunGothicOTF</vt:lpstr>
      <vt:lpstr>나눔바른고딕OTF Bold</vt:lpstr>
      <vt:lpstr>맑은 고딕</vt:lpstr>
      <vt:lpstr>휴먼둥근헤드라인</vt:lpstr>
      <vt:lpstr>Arial</vt:lpstr>
      <vt:lpstr>Cambria Math</vt:lpstr>
      <vt:lpstr>Garamond</vt:lpstr>
      <vt:lpstr>Office 테마</vt:lpstr>
      <vt:lpstr>1_Office 테마</vt:lpstr>
      <vt:lpstr>PowerPoint 프레젠테이션</vt:lpstr>
      <vt:lpstr>Deep learning</vt:lpstr>
      <vt:lpstr>Deep learning</vt:lpstr>
      <vt:lpstr>Is it brand new?</vt:lpstr>
      <vt:lpstr>Inspired by nature?</vt:lpstr>
      <vt:lpstr>Theory</vt:lpstr>
      <vt:lpstr>Deep learning tools?</vt:lpstr>
      <vt:lpstr>White to black</vt:lpstr>
      <vt:lpstr>PowerPoint 프레젠테이션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Semantic Segmentation</vt:lpstr>
      <vt:lpstr>Detection Methods</vt:lpstr>
      <vt:lpstr>RNN - LSTM</vt:lpstr>
      <vt:lpstr>Deep Reinforcement Learning</vt:lpstr>
      <vt:lpstr>Word Embedding</vt:lpstr>
      <vt:lpstr>Generative Adversarial Networks</vt:lpstr>
      <vt:lpstr>+ Alpha</vt:lpstr>
      <vt:lpstr>Using MNIST</vt:lpstr>
      <vt:lpstr>Basic Image Handling</vt:lpstr>
      <vt:lpstr>Denoising Auto-Encoder</vt:lpstr>
      <vt:lpstr>Convolutional Neural Network</vt:lpstr>
      <vt:lpstr>Tensor Board </vt:lpstr>
      <vt:lpstr>Variational Autoencoder (VAE)</vt:lpstr>
      <vt:lpstr>PowerPoint 프레젠테이션</vt:lpstr>
      <vt:lpstr>CNN</vt:lpstr>
      <vt:lpstr>CNN</vt:lpstr>
      <vt:lpstr>Why so powerful?</vt:lpstr>
      <vt:lpstr>Convolution</vt:lpstr>
      <vt:lpstr>Zero-padding</vt:lpstr>
      <vt:lpstr>Stride</vt:lpstr>
      <vt:lpstr>Stride</vt:lpstr>
      <vt:lpstr>Conv2D</vt:lpstr>
      <vt:lpstr>Conv2D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성민 윤</cp:lastModifiedBy>
  <cp:revision>1146</cp:revision>
  <dcterms:created xsi:type="dcterms:W3CDTF">2010-03-17T18:05:41Z</dcterms:created>
  <dcterms:modified xsi:type="dcterms:W3CDTF">2024-01-02T14:07:22Z</dcterms:modified>
</cp:coreProperties>
</file>